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33" r:id="rId3"/>
    <p:sldId id="345" r:id="rId4"/>
    <p:sldId id="349" r:id="rId5"/>
    <p:sldId id="344" r:id="rId6"/>
    <p:sldId id="329" r:id="rId7"/>
    <p:sldId id="330" r:id="rId8"/>
    <p:sldId id="331" r:id="rId9"/>
    <p:sldId id="332" r:id="rId10"/>
    <p:sldId id="350" r:id="rId11"/>
    <p:sldId id="334" r:id="rId12"/>
    <p:sldId id="335" r:id="rId13"/>
    <p:sldId id="328" r:id="rId14"/>
    <p:sldId id="324" r:id="rId15"/>
    <p:sldId id="326" r:id="rId16"/>
    <p:sldId id="327" r:id="rId17"/>
    <p:sldId id="256" r:id="rId18"/>
    <p:sldId id="336" r:id="rId19"/>
    <p:sldId id="338" r:id="rId20"/>
    <p:sldId id="339" r:id="rId21"/>
    <p:sldId id="340" r:id="rId22"/>
    <p:sldId id="341" r:id="rId23"/>
    <p:sldId id="342" r:id="rId24"/>
    <p:sldId id="343" r:id="rId25"/>
    <p:sldId id="348" r:id="rId26"/>
    <p:sldId id="286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C60"/>
    <a:srgbClr val="D5A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0" autoAdjust="0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10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data.hq.nasa.gov\im\OSBP\OSBP%20(Post%20Mar%202007)\Metrics\Miscellaneous\BASELINE%20TREND%20METRICS%20DATABASE_FY08-FY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data.hq.nasa.gov\im\OSBP\OSBP%20(Post%20Mar%202007)\Metrics\Miscellaneous\BASELINE%20TREND%20METRICS%20DATABASE_FY08-FY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data.hq.nasa.gov\im\OSBP\OSBP%20(Post%20Mar%202007)\Metrics\FY%202018%20Metrics%20Reports\05%20-%20February%202018\3.7.2018%20October%201%20-%20February%2028%20FY18%20Metri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data.hq.nasa.gov\im\OSBP\OSBP%20(Post%20Mar%202007)\Metrics\FY%202018%20Metrics%20Reports\05%20-%20February%202018\3.7.2018%20October%201%20-%20February%2028%20FY18%20Metr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461726763E-2"/>
                  <c:y val="-2.144061802030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78-4804-85C7-9A27B4BB0A31}"/>
                </c:ext>
              </c:extLst>
            </c:dLbl>
            <c:dLbl>
              <c:idx val="1"/>
              <c:layout>
                <c:manualLayout>
                  <c:x val="1.0468097341765001E-2"/>
                  <c:y val="-2.086662626214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78-4804-85C7-9A27B4BB0A31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78-4804-85C7-9A27B4BB0A31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78-4804-85C7-9A27B4BB0A31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78-4804-85C7-9A27B4BB0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'[2.20.2018 FY17 Metrics.xlsx]Small Business Goaling'!$G$2,'[2.20.2018 FY17 Metrics.xlsx]Small Business Goaling'!$K$2,'[2.20.2018 FY17 Metrics.xlsx]Small Business Goaling'!$O$2,'[2.20.2018 FY17 Metrics.xlsx]Small Business Goaling'!$S$2,'[2.20.2018 FY17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'[2.20.2018 FY17 Metrics.xlsx]Small Business Goaling'!$H$16,'[2.20.2018 FY17 Metrics.xlsx]Small Business Goaling'!$L$16,'[2.20.2018 FY17 Metrics.xlsx]Small Business Goaling'!$P$16,'[2.20.2018 FY17 Metrics.xlsx]Small Business Goaling'!$T$16,'[2.20.2018 FY17 Metrics.xlsx]Small Business Goaling'!$X$16</c:f>
              <c:numCache>
                <c:formatCode>#,##0.0%</c:formatCode>
                <c:ptCount val="5"/>
                <c:pt idx="0" formatCode="0.00%">
                  <c:v>0.16</c:v>
                </c:pt>
                <c:pt idx="1">
                  <c:v>0.05</c:v>
                </c:pt>
                <c:pt idx="2">
                  <c:v>0.05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78-4804-85C7-9A27B4BB0A31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78-4804-85C7-9A27B4BB0A31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78-4804-85C7-9A27B4BB0A31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78-4804-85C7-9A27B4BB0A31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78-4804-85C7-9A27B4BB0A31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78-4804-85C7-9A27B4BB0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'[2.20.2018 FY17 Metrics.xlsx]Small Business Goaling'!$G$2,'[2.20.2018 FY17 Metrics.xlsx]Small Business Goaling'!$K$2,'[2.20.2018 FY17 Metrics.xlsx]Small Business Goaling'!$O$2,'[2.20.2018 FY17 Metrics.xlsx]Small Business Goaling'!$S$2,'[2.20.2018 FY17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'[2.20.2018 FY17 Metrics.xlsx]Small Business Goaling'!$G$16,'[2.20.2018 FY17 Metrics.xlsx]Small Business Goaling'!$K$16,'[2.20.2018 FY17 Metrics.xlsx]Small Business Goaling'!$O$16,'[2.20.2018 FY17 Metrics.xlsx]Small Business Goaling'!$S$16,'[2.20.2018 FY17 Metrics.xlsx]Small Business Goaling'!$W$16</c:f>
              <c:numCache>
                <c:formatCode>#,##0.0%</c:formatCode>
                <c:ptCount val="5"/>
                <c:pt idx="0">
                  <c:v>0.16499995956022145</c:v>
                </c:pt>
                <c:pt idx="1">
                  <c:v>7.7346025325209691E-2</c:v>
                </c:pt>
                <c:pt idx="2">
                  <c:v>4.3958352450559596E-2</c:v>
                </c:pt>
                <c:pt idx="3">
                  <c:v>4.7351131784809739E-3</c:v>
                </c:pt>
                <c:pt idx="4">
                  <c:v>1.0255542456735852E-2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78-4804-85C7-9A27B4BB0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93392728"/>
        <c:axId val="293393904"/>
        <c:axId val="0"/>
      </c:bar3DChart>
      <c:catAx>
        <c:axId val="293392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3393904"/>
        <c:crosses val="autoZero"/>
        <c:auto val="1"/>
        <c:lblAlgn val="ctr"/>
        <c:lblOffset val="100"/>
        <c:noMultiLvlLbl val="0"/>
      </c:catAx>
      <c:valAx>
        <c:axId val="29339390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933927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'Dollar Values for each FY'!$Z$40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6.0057803379013439E-2"/>
                  <c:y val="-4.9672142434356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E8-46D9-B966-56826C8AB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'Dollar Values for each FY'!$AA$38:$AD$39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'Dollar Values for each FY'!$AA$40:$AD$40</c:f>
              <c:numCache>
                <c:formatCode>"$"#,##0</c:formatCode>
                <c:ptCount val="4"/>
                <c:pt idx="0">
                  <c:v>448505495.80999994</c:v>
                </c:pt>
                <c:pt idx="1">
                  <c:v>493206056</c:v>
                </c:pt>
                <c:pt idx="2">
                  <c:v>647981573</c:v>
                </c:pt>
                <c:pt idx="3">
                  <c:v>724853613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E8-46D9-B966-56826C8AB715}"/>
            </c:ext>
          </c:extLst>
        </c:ser>
        <c:ser>
          <c:idx val="1"/>
          <c:order val="1"/>
          <c:tx>
            <c:strRef>
              <c:f>'Dollar Values for each FY'!$Z$41</c:f>
              <c:strCache>
                <c:ptCount val="1"/>
                <c:pt idx="0">
                  <c:v>Subcontracting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5542901067768401E-2"/>
                  <c:y val="4.2969328028148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E8-46D9-B966-56826C8AB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'Dollar Values for each FY'!$AA$38:$AD$39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'Dollar Values for each FY'!$AA$41:$AD$41</c:f>
              <c:numCache>
                <c:formatCode>"$"#,##0</c:formatCode>
                <c:ptCount val="4"/>
                <c:pt idx="0">
                  <c:v>573190967</c:v>
                </c:pt>
                <c:pt idx="1">
                  <c:v>608048392</c:v>
                </c:pt>
                <c:pt idx="2">
                  <c:v>704025436</c:v>
                </c:pt>
                <c:pt idx="3">
                  <c:v>682241050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E8-46D9-B966-56826C8AB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397432"/>
        <c:axId val="293397040"/>
      </c:lineChart>
      <c:catAx>
        <c:axId val="29339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397040"/>
        <c:crosses val="autoZero"/>
        <c:auto val="1"/>
        <c:lblAlgn val="ctr"/>
        <c:lblOffset val="100"/>
        <c:noMultiLvlLbl val="0"/>
      </c:catAx>
      <c:valAx>
        <c:axId val="29339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39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'Dollar Values for each FY'!$X$34:$Z$34</c:f>
              <c:strCache>
                <c:ptCount val="3"/>
                <c:pt idx="2">
                  <c:v>Prime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'Dollar Values for each FY'!$AA$33:$AD$33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'Dollar Values for each FY'!$AA$34:$AD$34</c:f>
              <c:numCache>
                <c:formatCode>"$"#,##0</c:formatCode>
                <c:ptCount val="4"/>
                <c:pt idx="0">
                  <c:v>78097210.609999999</c:v>
                </c:pt>
                <c:pt idx="1">
                  <c:v>102953179.25999999</c:v>
                </c:pt>
                <c:pt idx="2">
                  <c:v>137881363</c:v>
                </c:pt>
                <c:pt idx="3">
                  <c:v>169109318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54-41AD-BBFD-08C210C8902E}"/>
            </c:ext>
          </c:extLst>
        </c:ser>
        <c:ser>
          <c:idx val="1"/>
          <c:order val="1"/>
          <c:tx>
            <c:strRef>
              <c:f>'Dollar Values for each FY'!$X$35:$Z$35</c:f>
              <c:strCache>
                <c:ptCount val="3"/>
                <c:pt idx="2">
                  <c:v>Subcontracting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'Dollar Values for each FY'!$AA$33:$AD$33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'Dollar Values for each FY'!$AA$35:$AD$35</c:f>
              <c:numCache>
                <c:formatCode>"$"#,##0</c:formatCode>
                <c:ptCount val="4"/>
                <c:pt idx="0">
                  <c:v>170540532</c:v>
                </c:pt>
                <c:pt idx="1">
                  <c:v>201194277</c:v>
                </c:pt>
                <c:pt idx="2">
                  <c:v>194421895</c:v>
                </c:pt>
                <c:pt idx="3">
                  <c:v>237143365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54-41AD-BBFD-08C210C89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398216"/>
        <c:axId val="293398608"/>
      </c:lineChart>
      <c:catAx>
        <c:axId val="29339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398608"/>
        <c:crosses val="autoZero"/>
        <c:auto val="1"/>
        <c:lblAlgn val="ctr"/>
        <c:lblOffset val="100"/>
        <c:noMultiLvlLbl val="0"/>
      </c:catAx>
      <c:valAx>
        <c:axId val="2933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39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461726763E-2"/>
                  <c:y val="-2.144061802030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DD-4F34-B90A-A1D9D9D5A7F5}"/>
                </c:ext>
              </c:extLst>
            </c:dLbl>
            <c:dLbl>
              <c:idx val="1"/>
              <c:layout>
                <c:manualLayout>
                  <c:x val="1.0468097341765001E-2"/>
                  <c:y val="-2.086662626214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DD-4F34-B90A-A1D9D9D5A7F5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DD-4F34-B90A-A1D9D9D5A7F5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DD-4F34-B90A-A1D9D9D5A7F5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DD-4F34-B90A-A1D9D9D5A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'[3.7.2018 October 1 - February 28 FY18 Metrics.xlsx]Small Business Goaling'!$G$2,'[3.7.2018 October 1 - February 28 FY18 Metrics.xlsx]Small Business Goaling'!$K$2,'[3.7.2018 October 1 - February 28 FY18 Metrics.xlsx]Small Business Goaling'!$O$2,'[3.7.2018 October 1 - February 28 FY18 Metrics.xlsx]Small Business Goaling'!$S$2,'[3.7.2018 October 1 - February 28 FY18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'[3.7.2018 October 1 - February 28 FY18 Metrics.xlsx]Small Business Goaling'!$H$16,'[3.7.2018 October 1 - February 28 FY18 Metrics.xlsx]Small Business Goaling'!$L$16,'[3.7.2018 October 1 - February 28 FY18 Metrics.xlsx]Small Business Goaling'!$P$16,'[3.7.2018 October 1 - February 28 FY18 Metrics.xlsx]Small Business Goaling'!$T$16,'[3.7.2018 October 1 - February 28 FY18 Metrics.xlsx]Small Business Goaling'!$X$16</c:f>
              <c:numCache>
                <c:formatCode>#,##0.0%</c:formatCode>
                <c:ptCount val="5"/>
                <c:pt idx="0" formatCode="0.00%">
                  <c:v>0.16</c:v>
                </c:pt>
                <c:pt idx="1">
                  <c:v>0.05</c:v>
                </c:pt>
                <c:pt idx="2">
                  <c:v>0.05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DD-4F34-B90A-A1D9D9D5A7F5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DD-4F34-B90A-A1D9D9D5A7F5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DD-4F34-B90A-A1D9D9D5A7F5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DD-4F34-B90A-A1D9D9D5A7F5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DD-4F34-B90A-A1D9D9D5A7F5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DD-4F34-B90A-A1D9D9D5A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'[3.7.2018 October 1 - February 28 FY18 Metrics.xlsx]Small Business Goaling'!$G$2,'[3.7.2018 October 1 - February 28 FY18 Metrics.xlsx]Small Business Goaling'!$K$2,'[3.7.2018 October 1 - February 28 FY18 Metrics.xlsx]Small Business Goaling'!$O$2,'[3.7.2018 October 1 - February 28 FY18 Metrics.xlsx]Small Business Goaling'!$S$2,'[3.7.2018 October 1 - February 28 FY18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'[3.7.2018 October 1 - February 28 FY18 Metrics.xlsx]Small Business Goaling'!$G$16,'[3.7.2018 October 1 - February 28 FY18 Metrics.xlsx]Small Business Goaling'!$K$16,'[3.7.2018 October 1 - February 28 FY18 Metrics.xlsx]Small Business Goaling'!$O$16,'[3.7.2018 October 1 - February 28 FY18 Metrics.xlsx]Small Business Goaling'!$S$16,'[3.7.2018 October 1 - February 28 FY18 Metrics.xlsx]Small Business Goaling'!$W$16</c:f>
              <c:numCache>
                <c:formatCode>#,##0.0%</c:formatCode>
                <c:ptCount val="5"/>
                <c:pt idx="0">
                  <c:v>0.13264931963223395</c:v>
                </c:pt>
                <c:pt idx="1">
                  <c:v>5.5452591362929057E-2</c:v>
                </c:pt>
                <c:pt idx="2">
                  <c:v>4.5992130498079847E-2</c:v>
                </c:pt>
                <c:pt idx="3">
                  <c:v>5.0485474643987898E-3</c:v>
                </c:pt>
                <c:pt idx="4">
                  <c:v>9.6132471999164151E-3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EDD-4F34-B90A-A1D9D9D5A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93391552"/>
        <c:axId val="293394296"/>
        <c:axId val="0"/>
      </c:bar3DChart>
      <c:catAx>
        <c:axId val="29339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3394296"/>
        <c:crosses val="autoZero"/>
        <c:auto val="1"/>
        <c:lblAlgn val="ctr"/>
        <c:lblOffset val="100"/>
        <c:noMultiLvlLbl val="0"/>
      </c:catAx>
      <c:valAx>
        <c:axId val="29339429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93391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118237747842598E-2"/>
                  <c:y val="-3.592095262917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1A-4B2F-8406-916C8C8DE322}"/>
                </c:ext>
              </c:extLst>
            </c:dLbl>
            <c:dLbl>
              <c:idx val="1"/>
              <c:layout>
                <c:manualLayout>
                  <c:x val="1.78265625686925E-2"/>
                  <c:y val="-4.18328137709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1A-4B2F-8406-916C8C8DE322}"/>
                </c:ext>
              </c:extLst>
            </c:dLbl>
            <c:dLbl>
              <c:idx val="2"/>
              <c:layout>
                <c:manualLayout>
                  <c:x val="1.12473395795567E-2"/>
                  <c:y val="-4.577519467344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1A-4B2F-8406-916C8C8DE322}"/>
                </c:ext>
              </c:extLst>
            </c:dLbl>
            <c:dLbl>
              <c:idx val="3"/>
              <c:layout>
                <c:manualLayout>
                  <c:x val="1.2517876215130201E-2"/>
                  <c:y val="-2.9202555467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1A-4B2F-8406-916C8C8DE322}"/>
                </c:ext>
              </c:extLst>
            </c:dLbl>
            <c:dLbl>
              <c:idx val="4"/>
              <c:layout>
                <c:manualLayout>
                  <c:x val="1.2896864906242001E-2"/>
                  <c:y val="-2.9267201484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1A-4B2F-8406-916C8C8DE3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'[3.7.2018 October 1 - February 28 FY18 Metrics.xlsx]Small Business Goaling'!$G$2,'[3.7.2018 October 1 - February 28 FY18 Metrics.xlsx]Small Business Goaling'!$K$2,'[3.7.2018 October 1 - February 28 FY18 Metrics.xlsx]Small Business Goaling'!$O$2,'[3.7.2018 October 1 - February 28 FY18 Metrics.xlsx]Small Business Goaling'!$S$2,'[3.7.2018 October 1 - February 28 FY18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'[3.7.2018 October 1 - February 28 FY18 Metrics.xlsx]Small Business Goaling'!$H$3,'[3.7.2018 October 1 - February 28 FY18 Metrics.xlsx]Small Business Goaling'!$L$3,'[3.7.2018 October 1 - February 28 FY18 Metrics.xlsx]Small Business Goaling'!$P$3,'[3.7.2018 October 1 - February 28 FY18 Metrics.xlsx]Small Business Goaling'!$T$3,'[3.7.2018 October 1 - February 28 FY18 Metrics.xlsx]Small Business Goaling'!$X$3</c:f>
              <c:numCache>
                <c:formatCode>#,##0.0%</c:formatCode>
                <c:ptCount val="5"/>
                <c:pt idx="0" formatCode="0.0%">
                  <c:v>0.31</c:v>
                </c:pt>
                <c:pt idx="1">
                  <c:v>0.18</c:v>
                </c:pt>
                <c:pt idx="2">
                  <c:v>6.9000000000000006E-2</c:v>
                </c:pt>
                <c:pt idx="3">
                  <c:v>6.0000000000000001E-3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1A-4B2F-8406-916C8C8DE322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265480866954399E-2"/>
                  <c:y val="-3.11518552038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1A-4B2F-8406-916C8C8DE322}"/>
                </c:ext>
              </c:extLst>
            </c:dLbl>
            <c:dLbl>
              <c:idx val="1"/>
              <c:layout>
                <c:manualLayout>
                  <c:x val="8.7380749805397902E-3"/>
                  <c:y val="-2.960479735012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1A-4B2F-8406-916C8C8DE322}"/>
                </c:ext>
              </c:extLst>
            </c:dLbl>
            <c:dLbl>
              <c:idx val="2"/>
              <c:layout>
                <c:manualLayout>
                  <c:x val="1.1655680175439E-2"/>
                  <c:y val="-3.3747615109244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1A-4B2F-8406-916C8C8DE322}"/>
                </c:ext>
              </c:extLst>
            </c:dLbl>
            <c:dLbl>
              <c:idx val="3"/>
              <c:layout>
                <c:manualLayout>
                  <c:x val="1.2408744022943599E-2"/>
                  <c:y val="-3.378489773273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1A-4B2F-8406-916C8C8DE322}"/>
                </c:ext>
              </c:extLst>
            </c:dLbl>
            <c:dLbl>
              <c:idx val="4"/>
              <c:layout>
                <c:manualLayout>
                  <c:x val="1.51828807878458E-2"/>
                  <c:y val="-3.314501138217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1A-4B2F-8406-916C8C8DE3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'[3.7.2018 October 1 - February 28 FY18 Metrics.xlsx]Small Business Goaling'!$G$2,'[3.7.2018 October 1 - February 28 FY18 Metrics.xlsx]Small Business Goaling'!$K$2,'[3.7.2018 October 1 - February 28 FY18 Metrics.xlsx]Small Business Goaling'!$O$2,'[3.7.2018 October 1 - February 28 FY18 Metrics.xlsx]Small Business Goaling'!$S$2,'[3.7.2018 October 1 - February 28 FY18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'[3.7.2018 October 1 - February 28 FY18 Metrics.xlsx]Small Business Goaling'!$G$3,'[3.7.2018 October 1 - February 28 FY18 Metrics.xlsx]Small Business Goaling'!$K$3,'[3.7.2018 October 1 - February 28 FY18 Metrics.xlsx]Small Business Goaling'!$O$3,'[3.7.2018 October 1 - February 28 FY18 Metrics.xlsx]Small Business Goaling'!$S$3,'[3.7.2018 October 1 - February 28 FY18 Metrics.xlsx]Small Business Goaling'!$W$3</c:f>
              <c:numCache>
                <c:formatCode>#,##0.0%</c:formatCode>
                <c:ptCount val="5"/>
                <c:pt idx="0">
                  <c:v>0.41413116232139324</c:v>
                </c:pt>
                <c:pt idx="1">
                  <c:v>0.22528923593235764</c:v>
                </c:pt>
                <c:pt idx="2">
                  <c:v>3.2388455454514194E-2</c:v>
                </c:pt>
                <c:pt idx="3">
                  <c:v>0.12684164015816318</c:v>
                </c:pt>
                <c:pt idx="4">
                  <c:v>3.9013185373717799E-2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1A-4B2F-8406-916C8C8DE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93393512"/>
        <c:axId val="293394688"/>
        <c:axId val="0"/>
      </c:bar3DChart>
      <c:catAx>
        <c:axId val="293393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3394688"/>
        <c:crosses val="autoZero"/>
        <c:auto val="1"/>
        <c:lblAlgn val="ctr"/>
        <c:lblOffset val="100"/>
        <c:noMultiLvlLbl val="0"/>
      </c:catAx>
      <c:valAx>
        <c:axId val="29339468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93393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3CFE6-1118-4DB4-8C39-0FA2A1293BFD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04D535-B727-4DD5-AD66-69F35834F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7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439851-162B-5E4B-A277-06FF9F9D628D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FEE3EA-3B2F-DC4F-BC96-86F81BB2C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6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7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5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2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DC63-BDC9-41A4-9B45-9E5E2607B19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401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DC63-BDC9-41A4-9B45-9E5E2607B19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73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7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768" y="4384928"/>
            <a:ext cx="6164832" cy="833612"/>
          </a:xfrm>
        </p:spPr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298825"/>
            <a:ext cx="6400800" cy="977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9968" y="6276061"/>
            <a:ext cx="2133600" cy="365125"/>
          </a:xfrm>
        </p:spPr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2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5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2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8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9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2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2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40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8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9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3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7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1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5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0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4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7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67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0338"/>
            <a:ext cx="8229600" cy="417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60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F273-6A78-F44F-8349-436E3492AC5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760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7346" y="65315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941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41DF-38BF-9648-89E0-EDAF34146B4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3391-E287-E342-B1E2-AA5541D7A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lierDiversity@scif.com" TargetMode="External"/><Relationship Id="rId2" Type="http://schemas.openxmlformats.org/officeDocument/2006/relationships/hyperlink" Target="https://scif2018.mybusinessmatche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fsmallbusinessweek.com/" TargetMode="External"/><Relationship Id="rId3" Type="http://schemas.openxmlformats.org/officeDocument/2006/relationships/hyperlink" Target="https://osbp.nasa.gov/osbp-mobile.html" TargetMode="External"/><Relationship Id="rId7" Type="http://schemas.openxmlformats.org/officeDocument/2006/relationships/hyperlink" Target="https://www.nasa.gov/ames/small-business-schedule" TargetMode="External"/><Relationship Id="rId2" Type="http://schemas.openxmlformats.org/officeDocument/2006/relationships/hyperlink" Target="https://osbp.nasa.gov/vendor_databas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C-SmallBusiness@mail.nasa.gov" TargetMode="External"/><Relationship Id="rId5" Type="http://schemas.openxmlformats.org/officeDocument/2006/relationships/hyperlink" Target="https://osbp.nasa.gov/event-presentations.html" TargetMode="External"/><Relationship Id="rId4" Type="http://schemas.openxmlformats.org/officeDocument/2006/relationships/hyperlink" Target="https://osbp.nasa.gov/mpp/index.html" TargetMode="External"/><Relationship Id="rId9" Type="http://schemas.openxmlformats.org/officeDocument/2006/relationships/hyperlink" Target="http://www2.oaklandnet.com/sbw/index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ntbrite.com/e/nasa-small-business-learning-series-category-management-101-what-small-businesses-need-to-know-tickets-44101250026?aff=erelpanel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bp.nasa.gov/" TargetMode="External"/><Relationship Id="rId2" Type="http://schemas.openxmlformats.org/officeDocument/2006/relationships/hyperlink" Target="mailto:smallbusiness@nas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endors.nvdb.nasa.gov/" TargetMode="External"/><Relationship Id="rId4" Type="http://schemas.openxmlformats.org/officeDocument/2006/relationships/hyperlink" Target="https://www.nasa.gov/centers/ames/business/index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a.blake@nasa.gov" TargetMode="External"/><Relationship Id="rId2" Type="http://schemas.openxmlformats.org/officeDocument/2006/relationships/hyperlink" Target="mailto:ARC-SmallBusiness@mail.nas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elly.g.kaplan@nasa.gov" TargetMode="External"/><Relationship Id="rId4" Type="http://schemas.openxmlformats.org/officeDocument/2006/relationships/hyperlink" Target="mailto:carol.w.carroll@nasa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459" y="4592789"/>
            <a:ext cx="8572475" cy="104073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cs typeface="Arial Black"/>
              </a:rPr>
              <a:t>ARC Small Business Office 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55134" y="5615679"/>
            <a:ext cx="6400800" cy="679173"/>
          </a:xfrm>
        </p:spPr>
        <p:txBody>
          <a:bodyPr>
            <a:noAutofit/>
          </a:bodyPr>
          <a:lstStyle/>
          <a:p>
            <a:pPr algn="r"/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Christine Munroe</a:t>
            </a:r>
          </a:p>
          <a:p>
            <a:pPr algn="r"/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ARC Small Business Specialist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07534" y="5592960"/>
            <a:ext cx="6400800" cy="67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958348" y="6505802"/>
            <a:ext cx="2997585" cy="25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April 4, 2018</a:t>
            </a:r>
          </a:p>
        </p:txBody>
      </p:sp>
    </p:spTree>
    <p:extLst>
      <p:ext uri="{BB962C8B-B14F-4D97-AF65-F5344CB8AC3E}">
        <p14:creationId xmlns:p14="http://schemas.microsoft.com/office/powerpoint/2010/main" val="112548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BEE0A14-3B7B-40FA-AD6B-89DF6DE99526}" type="slidenum">
              <a:rPr lang="en-US" altLang="en-US" sz="1000">
                <a:solidFill>
                  <a:schemeClr val="bg1"/>
                </a:solidFill>
                <a:latin typeface="Arial" pitchFamily="34" charset="0"/>
              </a:rPr>
              <a:pPr eaLnBrk="1" hangingPunct="1"/>
              <a:t>10</a:t>
            </a:fld>
            <a:endParaRPr lang="en-US" altLang="en-US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41191"/>
            <a:ext cx="8229600" cy="82428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NASA Agency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FY18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b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Prime Goals vs. Actual Percentages</a:t>
            </a:r>
            <a:br>
              <a:rPr lang="en-US" sz="2000" dirty="0">
                <a:solidFill>
                  <a:srgbClr val="FFFFFF"/>
                </a:solidFill>
                <a:ea typeface="+mj-ea"/>
              </a:rPr>
            </a:b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sz="1300" dirty="0">
                <a:solidFill>
                  <a:schemeClr val="bg1"/>
                </a:solidFill>
                <a:latin typeface="Arial" pitchFamily="34" charset="0"/>
              </a:rPr>
              <a:t>March 7, 2018</a:t>
            </a:r>
            <a:r>
              <a:rPr lang="en-US" sz="1300" dirty="0">
                <a:solidFill>
                  <a:srgbClr val="FFFFFF"/>
                </a:solidFill>
                <a:ea typeface="+mj-ea"/>
              </a:rPr>
              <a:t> </a:t>
            </a: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from FPDS-NG</a:t>
            </a:r>
            <a:endParaRPr lang="en-US" sz="2000" dirty="0">
              <a:solidFill>
                <a:srgbClr val="FFFFFF"/>
              </a:solidFill>
              <a:ea typeface="+mj-e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89952"/>
              </p:ext>
            </p:extLst>
          </p:nvPr>
        </p:nvGraphicFramePr>
        <p:xfrm>
          <a:off x="5384186" y="1528321"/>
          <a:ext cx="3657600" cy="1711325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117881941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840772163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5652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DOLLARS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$5,951,221,093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3328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BUSINESS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$789,425,429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145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$330,010,631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2233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$273,709,337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925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HUBZone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$30,045,022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4336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SDVOSB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$57,210,560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98449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2024186"/>
          <a:ext cx="9144000" cy="461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932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BEE0A14-3B7B-40FA-AD6B-89DF6DE99526}" type="slidenum">
              <a:rPr lang="en-US" altLang="en-US" sz="1000">
                <a:solidFill>
                  <a:schemeClr val="bg1"/>
                </a:solidFill>
                <a:latin typeface="Arial" pitchFamily="34" charset="0"/>
              </a:rPr>
              <a:pPr eaLnBrk="1" hangingPunct="1"/>
              <a:t>11</a:t>
            </a:fld>
            <a:endParaRPr lang="en-US" altLang="en-US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41191"/>
            <a:ext cx="8229600" cy="82428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ARC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FY18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b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Prime Goals vs. Actual Percentages</a:t>
            </a:r>
            <a:br>
              <a:rPr lang="en-US" sz="2000" dirty="0">
                <a:solidFill>
                  <a:srgbClr val="FFFFFF"/>
                </a:solidFill>
                <a:ea typeface="+mj-ea"/>
              </a:rPr>
            </a:b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sz="1300" dirty="0">
                <a:solidFill>
                  <a:schemeClr val="bg1"/>
                </a:solidFill>
                <a:latin typeface="Arial" pitchFamily="34" charset="0"/>
              </a:rPr>
              <a:t>March 7, 2018</a:t>
            </a:r>
            <a:r>
              <a:rPr lang="en-US" sz="1300" dirty="0">
                <a:solidFill>
                  <a:srgbClr val="FFFFFF"/>
                </a:solidFill>
                <a:ea typeface="+mj-ea"/>
              </a:rPr>
              <a:t> </a:t>
            </a: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from FPDS-NG</a:t>
            </a:r>
            <a:endParaRPr lang="en-US" sz="2000" dirty="0">
              <a:solidFill>
                <a:srgbClr val="FFFFFF"/>
              </a:solidFill>
              <a:ea typeface="+mj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511171"/>
              </p:ext>
            </p:extLst>
          </p:nvPr>
        </p:nvGraphicFramePr>
        <p:xfrm>
          <a:off x="5380788" y="1535227"/>
          <a:ext cx="3657600" cy="1711325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85383382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9655768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3991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DOLLARS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$76,548,556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0346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BUSINESS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$31,701,143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1635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$17,245,566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9818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$2,479,290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1979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HUBZone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$9,709,544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77455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SDVOSB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$2,986,403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89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0" y="2032001"/>
          <a:ext cx="9144000" cy="461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67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17142" y="4245337"/>
            <a:ext cx="8004689" cy="1040732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latin typeface="Arial Black"/>
                <a:cs typeface="Arial Black"/>
              </a:rPr>
              <a:t>Upcoming Outreach Events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55134" y="5440560"/>
            <a:ext cx="6400800" cy="1104078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FY 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9949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400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58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FY18 Mandatory Events &amp; Meetings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44588" y="1920875"/>
          <a:ext cx="6816725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6848514" imgH="2309181" progId="Word.Document.12">
                  <p:embed/>
                </p:oleObj>
              </mc:Choice>
              <mc:Fallback>
                <p:oleObj name="Document" r:id="rId3" imgW="6848514" imgH="23091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588" y="1920875"/>
                        <a:ext cx="6816725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75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3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FY18 Socioeconomic</a:t>
            </a:r>
            <a:br>
              <a:rPr lang="en-US" sz="2800" dirty="0"/>
            </a:br>
            <a:r>
              <a:rPr lang="en-US" sz="2800" b="1" dirty="0"/>
              <a:t>Outreach Events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47763" y="1629730"/>
          <a:ext cx="6848475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3" imgW="6848514" imgH="4965961" progId="Word.Document.12">
                  <p:embed/>
                </p:oleObj>
              </mc:Choice>
              <mc:Fallback>
                <p:oleObj name="Document" r:id="rId3" imgW="6848514" imgH="4965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763" y="1629730"/>
                        <a:ext cx="6848475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32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ARC SBS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April Outreach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April 11, 2018 - </a:t>
            </a:r>
            <a:r>
              <a:rPr lang="en-US" sz="2800" b="1" u="sng" dirty="0"/>
              <a:t>State Compensation Insurance Fund 4th Annual Supplier Diversity Summit</a:t>
            </a:r>
            <a:r>
              <a:rPr lang="en-US" sz="2800" dirty="0"/>
              <a:t> </a:t>
            </a:r>
            <a:r>
              <a:rPr lang="en-US" sz="2800" b="1" dirty="0"/>
              <a:t>- 9:00 am - 3:00 pm</a:t>
            </a:r>
            <a:br>
              <a:rPr lang="en-US" sz="2800" dirty="0"/>
            </a:br>
            <a:r>
              <a:rPr lang="en-US" sz="2800" dirty="0"/>
              <a:t>State Fund’s Learning Center, 1010 Vaquero Circle Vacaville, California 95688</a:t>
            </a:r>
            <a:br>
              <a:rPr lang="en-US" sz="2800" dirty="0"/>
            </a:br>
            <a:r>
              <a:rPr lang="en-US" sz="2800" dirty="0"/>
              <a:t>Online Registration: </a:t>
            </a:r>
            <a:r>
              <a:rPr lang="en-US" sz="2800" dirty="0">
                <a:hlinkClick r:id="rId2"/>
              </a:rPr>
              <a:t>https://scif2018.mybusinessmatches.com/</a:t>
            </a:r>
            <a:br>
              <a:rPr lang="en-US" sz="2800" dirty="0"/>
            </a:br>
            <a:r>
              <a:rPr lang="en-US" sz="2800" dirty="0"/>
              <a:t>Questions: </a:t>
            </a:r>
            <a:r>
              <a:rPr lang="en-US" sz="2800" dirty="0">
                <a:hlinkClick r:id="rId3"/>
              </a:rPr>
              <a:t>SupplierDiversity@scif.com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528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17142" y="4245337"/>
            <a:ext cx="8004689" cy="1040732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latin typeface="Arial Black"/>
                <a:cs typeface="Arial Black"/>
              </a:rPr>
              <a:t>Small Business Month “May 2018”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55134" y="5440560"/>
            <a:ext cx="6400800" cy="1104078"/>
          </a:xfrm>
        </p:spPr>
        <p:txBody>
          <a:bodyPr>
            <a:normAutofit/>
          </a:bodyPr>
          <a:lstStyle/>
          <a:p>
            <a:pPr algn="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9949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3383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Small Business Month May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  <a:p>
            <a:r>
              <a:rPr lang="en-US" dirty="0"/>
              <a:t>NASA will be recognizing WOSB companies at the agency this year 4/29/18 – 5/5/18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Things you can do to participate during Small Business Month</a:t>
            </a:r>
          </a:p>
          <a:p>
            <a:r>
              <a:rPr lang="en-US" dirty="0"/>
              <a:t>Register or Update your information in NVDB </a:t>
            </a:r>
            <a:r>
              <a:rPr lang="en-US" dirty="0">
                <a:hlinkClick r:id="rId2"/>
              </a:rPr>
              <a:t>https://osbp.nasa.gov/vendor_database.html</a:t>
            </a:r>
            <a:endParaRPr lang="en-US" dirty="0"/>
          </a:p>
          <a:p>
            <a:r>
              <a:rPr lang="en-US" dirty="0"/>
              <a:t>Add the NASA OSBP app to your phone </a:t>
            </a:r>
            <a:r>
              <a:rPr lang="en-US" dirty="0">
                <a:hlinkClick r:id="rId3"/>
              </a:rPr>
              <a:t>https://osbp.nasa.gov/osbp-mobile.html</a:t>
            </a:r>
            <a:endParaRPr lang="en-US" dirty="0"/>
          </a:p>
          <a:p>
            <a:r>
              <a:rPr lang="en-US" dirty="0"/>
              <a:t>Large Business add your subcontract requirements to the NVDB subcontracting module</a:t>
            </a:r>
          </a:p>
          <a:p>
            <a:r>
              <a:rPr lang="en-US" dirty="0"/>
              <a:t>Review the Mentor Protégé </a:t>
            </a:r>
            <a:r>
              <a:rPr lang="en-US" dirty="0">
                <a:hlinkClick r:id="rId4"/>
              </a:rPr>
              <a:t>https://osbp.nasa.gov/mpp/index.html</a:t>
            </a:r>
            <a:endParaRPr lang="en-US" dirty="0"/>
          </a:p>
          <a:p>
            <a:r>
              <a:rPr lang="en-US" dirty="0"/>
              <a:t>Review the Capability information for HBCU/MI </a:t>
            </a:r>
            <a:r>
              <a:rPr lang="en-US" dirty="0">
                <a:hlinkClick r:id="rId5"/>
              </a:rPr>
              <a:t>https://osbp.nasa.gov/event-presentations.html</a:t>
            </a:r>
            <a:endParaRPr lang="en-US" dirty="0"/>
          </a:p>
          <a:p>
            <a:r>
              <a:rPr lang="en-US" dirty="0"/>
              <a:t>Submit a Success Story for your Company if you are Large or Small to </a:t>
            </a:r>
            <a:r>
              <a:rPr lang="en-US" dirty="0">
                <a:hlinkClick r:id="rId6"/>
              </a:rPr>
              <a:t>ARC-SmallBusiness@mail.nasa.gov</a:t>
            </a:r>
            <a:r>
              <a:rPr lang="en-US" dirty="0"/>
              <a:t> by 4/19/18 </a:t>
            </a:r>
          </a:p>
          <a:p>
            <a:r>
              <a:rPr lang="en-US" dirty="0"/>
              <a:t>Large Business if you are interested in meeting with Small businesses on 5/3/18 please send me an email </a:t>
            </a:r>
            <a:r>
              <a:rPr lang="en-US" dirty="0">
                <a:hlinkClick r:id="rId6"/>
              </a:rPr>
              <a:t>ARC-SmallBusiness@mail.nasa.gov</a:t>
            </a:r>
            <a:endParaRPr lang="en-US" dirty="0"/>
          </a:p>
          <a:p>
            <a:r>
              <a:rPr lang="en-US" dirty="0"/>
              <a:t>Request I’m looking for Tips for prospective Small Business who are interested in doing business with NASA ARC by 4/13/18 </a:t>
            </a:r>
          </a:p>
          <a:p>
            <a:r>
              <a:rPr lang="en-US" dirty="0"/>
              <a:t>Review the ARC Small Business Office Upcoming Events page </a:t>
            </a:r>
            <a:r>
              <a:rPr lang="en-US" dirty="0">
                <a:hlinkClick r:id="rId7"/>
              </a:rPr>
              <a:t>https://www.nasa.gov/ames/small-business-schedule</a:t>
            </a:r>
            <a:endParaRPr lang="en-US" dirty="0"/>
          </a:p>
          <a:p>
            <a:r>
              <a:rPr lang="en-US" dirty="0"/>
              <a:t>Attend the SF Small Business Week event in San Francisco, CA </a:t>
            </a:r>
            <a:r>
              <a:rPr lang="en-US" dirty="0">
                <a:hlinkClick r:id="rId8"/>
              </a:rPr>
              <a:t>https://www.sfsmallbusinessweek.com/</a:t>
            </a:r>
            <a:endParaRPr lang="en-US" dirty="0"/>
          </a:p>
          <a:p>
            <a:r>
              <a:rPr lang="en-US" dirty="0"/>
              <a:t>Attend Oakland Small Business Week </a:t>
            </a:r>
            <a:r>
              <a:rPr lang="en-US" dirty="0">
                <a:hlinkClick r:id="rId9"/>
              </a:rPr>
              <a:t>http://www2.oaklandnet.com/sbw/index.htm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6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94" y="4322105"/>
            <a:ext cx="8962837" cy="15750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 Black"/>
              </a:rPr>
              <a:t>The Tabi Hour: Learning Series: Webinar &amp; Podcast Mentor-Protégé Program Comparison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 Black"/>
              </a:rPr>
            </a:br>
            <a:r>
              <a:rPr lang="en-US" sz="2700" dirty="0">
                <a:latin typeface="Calibri" panose="020F0502020204030204" pitchFamily="34" charset="0"/>
                <a:cs typeface="Arial Black"/>
              </a:rPr>
              <a:t>Presenter: Tabisa Taliwaku Kalisa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031" y="6164461"/>
            <a:ext cx="6400800" cy="469296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rPr>
              <a:t>Thursday, March 8, 2018</a:t>
            </a:r>
          </a:p>
        </p:txBody>
      </p:sp>
    </p:spTree>
    <p:extLst>
      <p:ext uri="{BB962C8B-B14F-4D97-AF65-F5344CB8AC3E}">
        <p14:creationId xmlns:p14="http://schemas.microsoft.com/office/powerpoint/2010/main" val="308270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027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Small Business Learning Series:</a:t>
            </a:r>
            <a:b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Webinar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042886"/>
              </p:ext>
            </p:extLst>
          </p:nvPr>
        </p:nvGraphicFramePr>
        <p:xfrm>
          <a:off x="244429" y="1545405"/>
          <a:ext cx="8049179" cy="48661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7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8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Guest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March 13,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2018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Leveraging Your HBCU/MI Presence at the Agency</a:t>
                      </a:r>
                    </a:p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Through the NVDB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Utilizing Effective Capability Statements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Truphelia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M. Parker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March 20,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Relevance of Subcontracting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Richard L. Mann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1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April 3,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Category Management 101: What Small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Businesses Need to Know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Stacy Swann, GSA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5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April 18, 2018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NASA’s Mentor-Protégé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Program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Tabisa Taliwaku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Kalisa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May 1,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Engagement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with Tribal Colleges and Universities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Torry Johnson, OE,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GSFC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May 15,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Success Stories of SBIRSTTR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Dr.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Joseph Grant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56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June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2018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Leveraging Your HBCU/MI Presence at the Agency</a:t>
                      </a:r>
                    </a:p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Through the NVDB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Utilizing Effective Capability 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Truphelia M. Parker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56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June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NASA Procurement Update: What Small Businesses Need to Know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Monica Y. Manning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3881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June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The NASA Science Mission Directorate: What Small Business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&amp; Minority Institutions Need to Know when Responding to Solicitations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Ellen Gertsen &amp; Michael New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3881">
                <a:tc>
                  <a:txBody>
                    <a:bodyPr/>
                    <a:lstStyle/>
                    <a:p>
                      <a:pPr algn="l"/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July 2018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Utilizing Center Small Business Technical Advisors &amp; Technical Coordinators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Franklin Gothic Book" panose="020B0503020102020204" pitchFamily="34" charset="0"/>
                        </a:rPr>
                        <a:t>Charles</a:t>
                      </a:r>
                      <a:r>
                        <a:rPr lang="en-US" sz="1100" baseline="0" dirty="0">
                          <a:latin typeface="Franklin Gothic Book" panose="020B0503020102020204" pitchFamily="34" charset="0"/>
                        </a:rPr>
                        <a:t> T. Williams</a:t>
                      </a:r>
                      <a:endParaRPr lang="en-US" sz="11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34" y="1464014"/>
            <a:ext cx="1166998" cy="1753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82" y="2762050"/>
            <a:ext cx="1170432" cy="1755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58" y="3977543"/>
            <a:ext cx="1170432" cy="1661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2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Procurement Center Representative Change</a:t>
            </a:r>
          </a:p>
          <a:p>
            <a:r>
              <a:rPr lang="en-US" dirty="0"/>
              <a:t>State of Small Business at NASA</a:t>
            </a:r>
          </a:p>
          <a:p>
            <a:r>
              <a:rPr lang="en-US" dirty="0"/>
              <a:t>Upcoming Agency and Local Outreach events</a:t>
            </a:r>
          </a:p>
          <a:p>
            <a:r>
              <a:rPr lang="en-US" dirty="0"/>
              <a:t>Small Business Month “May 2018”</a:t>
            </a:r>
          </a:p>
          <a:p>
            <a:r>
              <a:rPr lang="en-US" dirty="0"/>
              <a:t>Learning Series: Webinar &amp; Podcast and Mentor Protégé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3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4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Small Business Learning Series: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53" y="1549740"/>
            <a:ext cx="8789494" cy="501581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Feedback received from attendees on “Demystifying Joint Ventures” webinar (March 6</a:t>
            </a:r>
            <a:r>
              <a:rPr lang="en-US" baseline="30000" dirty="0">
                <a:latin typeface="Franklin Gothic Book" panose="020B0503020102020204" pitchFamily="34" charset="0"/>
              </a:rPr>
              <a:t>th</a:t>
            </a:r>
            <a:r>
              <a:rPr lang="en-US" dirty="0">
                <a:latin typeface="Franklin Gothic Book" panose="020B0503020102020204" pitchFamily="34" charset="0"/>
              </a:rPr>
              <a:t>)…</a:t>
            </a:r>
          </a:p>
          <a:p>
            <a:pPr marL="0" indent="0" algn="ctr">
              <a:buNone/>
            </a:pPr>
            <a:r>
              <a:rPr lang="en-US" sz="2800" dirty="0">
                <a:latin typeface="Franklin Gothic Book" panose="020B0503020102020204" pitchFamily="34" charset="0"/>
              </a:rPr>
              <a:t>“Very informative. Updated information on AllSmall MPP and the discussion of SSE is very helpful. Thank you.”</a:t>
            </a:r>
          </a:p>
          <a:p>
            <a:pPr marL="0" indent="0" algn="ctr">
              <a:buNone/>
            </a:pPr>
            <a:r>
              <a:rPr lang="en-US" sz="2400" i="1" dirty="0">
                <a:latin typeface="Franklin Gothic Book" panose="020B0503020102020204" pitchFamily="34" charset="0"/>
              </a:rPr>
              <a:t>- Lawrence Pokroy</a:t>
            </a:r>
          </a:p>
          <a:p>
            <a:pPr marL="0" indent="0" algn="ctr">
              <a:buNone/>
            </a:pPr>
            <a:r>
              <a:rPr lang="en-US" sz="2800" dirty="0">
                <a:latin typeface="Franklin Gothic Book" panose="020B0503020102020204" pitchFamily="34" charset="0"/>
              </a:rPr>
              <a:t>“Fantastic Information, looking forward to receiving the PowerPoint to share with my leadership!”</a:t>
            </a:r>
          </a:p>
          <a:p>
            <a:pPr marL="0" indent="0" algn="ctr">
              <a:buNone/>
            </a:pPr>
            <a:r>
              <a:rPr lang="en-US" sz="2400" i="1" dirty="0">
                <a:latin typeface="Franklin Gothic Book" panose="020B0503020102020204" pitchFamily="34" charset="0"/>
              </a:rPr>
              <a:t>- Jeffrey C Henley</a:t>
            </a:r>
          </a:p>
          <a:p>
            <a:pPr marL="0" indent="0" algn="ctr">
              <a:buNone/>
            </a:pPr>
            <a:r>
              <a:rPr lang="en-US" sz="2800" dirty="0">
                <a:latin typeface="Franklin Gothic Book" panose="020B0503020102020204" pitchFamily="34" charset="0"/>
              </a:rPr>
              <a:t>“This is a very good presentation -- Thank You!!!”</a:t>
            </a:r>
          </a:p>
          <a:p>
            <a:pPr marL="0" indent="0" algn="ctr">
              <a:buNone/>
            </a:pPr>
            <a:r>
              <a:rPr lang="en-US" sz="2400" i="1" dirty="0">
                <a:latin typeface="Franklin Gothic Book" panose="020B0503020102020204" pitchFamily="34" charset="0"/>
              </a:rPr>
              <a:t>- Walt Sasser</a:t>
            </a:r>
          </a:p>
          <a:p>
            <a:pPr marL="0" indent="0" algn="ctr">
              <a:buNone/>
            </a:pPr>
            <a:r>
              <a:rPr lang="en-US" sz="2800" dirty="0">
                <a:latin typeface="Franklin Gothic Book" panose="020B0503020102020204" pitchFamily="34" charset="0"/>
              </a:rPr>
              <a:t>“Thank you, good info.”</a:t>
            </a:r>
          </a:p>
          <a:p>
            <a:pPr marL="0" indent="0" algn="ctr">
              <a:buNone/>
            </a:pPr>
            <a:r>
              <a:rPr lang="en-US" sz="2400" i="1" dirty="0">
                <a:latin typeface="Franklin Gothic Book" panose="020B0503020102020204" pitchFamily="34" charset="0"/>
              </a:rPr>
              <a:t>- Rudra Prasad</a:t>
            </a:r>
          </a:p>
          <a:p>
            <a:pPr marL="0" indent="0" algn="ctr">
              <a:buNone/>
            </a:pPr>
            <a:r>
              <a:rPr lang="en-US" sz="2800" dirty="0">
                <a:latin typeface="Franklin Gothic Book" panose="020B0503020102020204" pitchFamily="34" charset="0"/>
              </a:rPr>
              <a:t>“I thank you all for providing this information”</a:t>
            </a:r>
          </a:p>
          <a:p>
            <a:pPr algn="ctr">
              <a:buFontTx/>
              <a:buChar char="-"/>
            </a:pPr>
            <a:r>
              <a:rPr lang="en-US" sz="2400" i="1" dirty="0">
                <a:latin typeface="Franklin Gothic Book" panose="020B0503020102020204" pitchFamily="34" charset="0"/>
              </a:rPr>
              <a:t>Shawn Goffer</a:t>
            </a:r>
          </a:p>
          <a:p>
            <a:pPr marL="0" indent="0" algn="ctr">
              <a:buNone/>
            </a:pPr>
            <a:r>
              <a:rPr lang="en-US" sz="2400" dirty="0">
                <a:latin typeface="Franklin Gothic Book" panose="020B0503020102020204" pitchFamily="34" charset="0"/>
                <a:hlinkClick r:id="rId2"/>
              </a:rPr>
              <a:t>Link for Learning Sessions</a:t>
            </a:r>
          </a:p>
          <a:p>
            <a:pPr marL="0" indent="0" algn="ctr">
              <a:buNone/>
            </a:pPr>
            <a:r>
              <a:rPr lang="en-US" sz="2400" i="1" dirty="0">
                <a:latin typeface="Franklin Gothic Book" panose="020B0503020102020204" pitchFamily="34" charset="0"/>
                <a:hlinkClick r:id="rId2"/>
              </a:rPr>
              <a:t>https://www.eventbrite.com/e/nasa-small-business-learning-series-category-management-101-what-small-businesses-need-to-know-tickets-44101250026?aff=erelpanelorg</a:t>
            </a:r>
            <a:endParaRPr lang="en-US" sz="2400" i="1" dirty="0">
              <a:latin typeface="Franklin Gothic Book" panose="020B0503020102020204" pitchFamily="34" charset="0"/>
            </a:endParaRPr>
          </a:p>
          <a:p>
            <a:pPr algn="ctr">
              <a:buFontTx/>
              <a:buChar char="-"/>
            </a:pPr>
            <a:endParaRPr lang="en-US" sz="2400" i="1" dirty="0"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05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46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Small Business Learning Series: Podcast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4" y="1586736"/>
            <a:ext cx="8592064" cy="47120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Book" panose="020B0503020102020204" pitchFamily="34" charset="0"/>
              </a:rPr>
              <a:t>OSBP will produce at least (2) 30-minute audio podcast a month featuring Industries.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14229" y="2606871"/>
          <a:ext cx="6642735" cy="38439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4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Recording</a:t>
                      </a:r>
                      <a:r>
                        <a:rPr lang="en-US" sz="2000" baseline="0" dirty="0">
                          <a:latin typeface="Franklin Gothic Book" panose="020B0503020102020204" pitchFamily="34" charset="0"/>
                        </a:rPr>
                        <a:t> Date</a:t>
                      </a:r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Guest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88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March 8,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Be a Triple Threat: Harnessing Data</a:t>
                      </a:r>
                      <a:r>
                        <a:rPr lang="en-US" sz="1800" baseline="0" dirty="0">
                          <a:latin typeface="Franklin Gothic Book" panose="020B0503020102020204" pitchFamily="34" charset="0"/>
                        </a:rPr>
                        <a:t> Gathering, Analytical Knowledge and Customer Engagement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Jenifer Scoffield, Orbital ATK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88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April</a:t>
                      </a:r>
                      <a:r>
                        <a:rPr lang="en-US" sz="1800" baseline="0" dirty="0">
                          <a:latin typeface="Franklin Gothic Book" panose="020B0503020102020204" pitchFamily="34" charset="0"/>
                        </a:rPr>
                        <a:t> 2018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Utilizing your Small Business Advocate within a Large 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Gwen Johnson -</a:t>
                      </a:r>
                    </a:p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Parsons Government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88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May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A</a:t>
                      </a:r>
                      <a:r>
                        <a:rPr lang="en-US" sz="1800" baseline="0" dirty="0">
                          <a:latin typeface="Franklin Gothic Book" panose="020B0503020102020204" pitchFamily="34" charset="0"/>
                        </a:rPr>
                        <a:t> HBCUs Perspective on How to become a viable NASA Subcontractor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anose="020B0503020102020204" pitchFamily="34" charset="0"/>
                        </a:rPr>
                        <a:t>LaTonya</a:t>
                      </a:r>
                      <a:r>
                        <a:rPr lang="en-US" sz="1800" baseline="0" dirty="0">
                          <a:latin typeface="Franklin Gothic Book" panose="020B0503020102020204" pitchFamily="34" charset="0"/>
                        </a:rPr>
                        <a:t> Jones &amp; Sharon Brooks-Hodges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53" y="3811562"/>
            <a:ext cx="1269905" cy="1624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90" y="5049965"/>
            <a:ext cx="1239673" cy="1481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97" y="2586049"/>
            <a:ext cx="1239673" cy="1549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912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137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Federal Agencies with</a:t>
            </a:r>
            <a:b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Mentor-Protégé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897"/>
            <a:ext cx="8787384" cy="51318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Franklin Gothic Book" panose="020B0503020102020204" pitchFamily="34" charset="0"/>
              </a:rPr>
              <a:t>11 Federal Agencies that currently had Mentor- Protégé Programs only three (3) were approved with Mentor-Protégé Programs to February 20, 2023:</a:t>
            </a:r>
          </a:p>
          <a:p>
            <a:pPr lvl="1"/>
            <a:r>
              <a:rPr lang="en-US" sz="2400" dirty="0">
                <a:latin typeface="Franklin Gothic Book" panose="020B0503020102020204" pitchFamily="34" charset="0"/>
              </a:rPr>
              <a:t>NASA</a:t>
            </a:r>
          </a:p>
          <a:p>
            <a:pPr lvl="1"/>
            <a:r>
              <a:rPr lang="en-US" sz="2400" dirty="0">
                <a:latin typeface="Franklin Gothic Book" panose="020B0503020102020204" pitchFamily="34" charset="0"/>
              </a:rPr>
              <a:t>DHS</a:t>
            </a:r>
          </a:p>
          <a:p>
            <a:pPr lvl="1"/>
            <a:r>
              <a:rPr lang="en-US" sz="2400" dirty="0">
                <a:latin typeface="Franklin Gothic Book" panose="020B0503020102020204" pitchFamily="34" charset="0"/>
              </a:rPr>
              <a:t>DOE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Franklin Gothic Book" panose="020B0503020102020204" pitchFamily="34" charset="0"/>
              </a:rPr>
              <a:t>DOD and FAA operate programs that do not fall under the Small Business Act; therefore it did not require a waiver from the SBA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Franklin Gothic Book" panose="020B0503020102020204" pitchFamily="34" charset="0"/>
              </a:rPr>
              <a:t>NASA currently has 30 approved mentors</a:t>
            </a:r>
          </a:p>
          <a:p>
            <a:pPr lvl="1"/>
            <a:r>
              <a:rPr lang="en-US" sz="2400" dirty="0">
                <a:latin typeface="Franklin Gothic Book" panose="020B0503020102020204" pitchFamily="34" charset="0"/>
              </a:rPr>
              <a:t>7 Active Agreements</a:t>
            </a:r>
          </a:p>
          <a:p>
            <a:pPr lvl="1"/>
            <a:r>
              <a:rPr lang="en-US" sz="2400" dirty="0">
                <a:latin typeface="Franklin Gothic Book" panose="020B0503020102020204" pitchFamily="34" charset="0"/>
              </a:rPr>
              <a:t>10 more agreements in the approval process from 6 different NASA Centers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99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77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NASA and SBA</a:t>
            </a:r>
            <a:b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Mentor-Protégé Program (MPP) Comparison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81" y="1467464"/>
            <a:ext cx="5159637" cy="51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5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Calibri" panose="020F0502020204030204" pitchFamily="34" charset="0"/>
              </a:rPr>
              <a:t>NASA Ames Small Business Office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19556"/>
            <a:ext cx="6172200" cy="394687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NASA Office of </a:t>
            </a: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Small Business Programs</a:t>
            </a: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Ames Research Center</a:t>
            </a: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Attn: Christine Munroe</a:t>
            </a: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M/S 241-1</a:t>
            </a: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Moffett Field, CA 94035</a:t>
            </a:r>
          </a:p>
          <a:p>
            <a:pPr marL="0" indent="0" algn="ctr">
              <a:buNone/>
            </a:pPr>
            <a:endParaRPr lang="en-US" sz="255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Tel: (650) 604-4695</a:t>
            </a: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Fax: (650) 604-0912</a:t>
            </a:r>
          </a:p>
          <a:p>
            <a:pPr marL="0" indent="0" algn="ctr">
              <a:buNone/>
            </a:pPr>
            <a:endParaRPr lang="en-US" sz="255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E-mail:</a:t>
            </a: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  <a:hlinkClick r:id="rId2"/>
              </a:rPr>
              <a:t>ARC-smallbusiness@nasa.gov</a:t>
            </a:r>
            <a:r>
              <a:rPr lang="en-US" sz="2550" dirty="0">
                <a:latin typeface="Calibri" panose="020F0502020204030204" pitchFamily="34" charset="0"/>
              </a:rPr>
              <a:t>  </a:t>
            </a:r>
          </a:p>
          <a:p>
            <a:pPr marL="0" indent="0" algn="ctr">
              <a:buNone/>
            </a:pPr>
            <a:endParaRPr lang="en-US" sz="255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Web site: </a:t>
            </a: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  <a:hlinkClick r:id="rId3"/>
              </a:rPr>
              <a:t>www.osbp.nasa.gov</a:t>
            </a:r>
            <a:r>
              <a:rPr lang="en-US" sz="2550" dirty="0">
                <a:latin typeface="Calibri" panose="020F0502020204030204" pitchFamily="34" charset="0"/>
              </a:rPr>
              <a:t>   </a:t>
            </a:r>
          </a:p>
          <a:p>
            <a:pPr marL="0" indent="0" algn="ctr">
              <a:buNone/>
            </a:pPr>
            <a:r>
              <a:rPr lang="en-US" sz="2550" u="sng" dirty="0">
                <a:latin typeface="Calibri" panose="020F0502020204030204" pitchFamily="34" charset="0"/>
                <a:hlinkClick r:id="rId4"/>
              </a:rPr>
              <a:t>https://www.nasa.gov/centers/ames/business/index.html</a:t>
            </a:r>
            <a:endParaRPr lang="en-US" sz="255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55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55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</a:rPr>
              <a:t>NASA Vendor Database:</a:t>
            </a:r>
          </a:p>
          <a:p>
            <a:pPr marL="0" indent="0" algn="ctr">
              <a:buNone/>
            </a:pPr>
            <a:r>
              <a:rPr lang="en-US" sz="2550" dirty="0">
                <a:latin typeface="Calibri" panose="020F0502020204030204" pitchFamily="34" charset="0"/>
                <a:hlinkClick r:id="rId5"/>
              </a:rPr>
              <a:t>https://vendors.nvdb.nasa.gov</a:t>
            </a:r>
            <a:r>
              <a:rPr lang="en-US" sz="2550" dirty="0">
                <a:latin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82" y="2460728"/>
            <a:ext cx="48958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479" rIns="0" bIns="0" rtlCol="0" anchor="ctr">
            <a:noAutofit/>
          </a:bodyPr>
          <a:lstStyle/>
          <a:p>
            <a:pPr marL="506492"/>
            <a:r>
              <a:rPr lang="en-US" sz="3000" spc="-6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Important Points Of Contact at ARC</a:t>
            </a:r>
            <a:endParaRPr sz="30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5068" y="2327509"/>
            <a:ext cx="1004768" cy="4650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3637"/>
            <a:r>
              <a:rPr sz="2475" b="1" spc="-107" dirty="0">
                <a:solidFill>
                  <a:srgbClr val="FFFFFF"/>
                </a:solidFill>
                <a:latin typeface="Arial Black"/>
                <a:cs typeface="Arial Black"/>
              </a:rPr>
              <a:t>Ts</a:t>
            </a:r>
            <a:endParaRPr sz="2475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6644" y="2463962"/>
            <a:ext cx="0" cy="14852"/>
          </a:xfrm>
          <a:custGeom>
            <a:avLst/>
            <a:gdLst/>
            <a:ahLst/>
            <a:cxnLst/>
            <a:rect l="l" t="t" r="r" b="b"/>
            <a:pathLst>
              <a:path h="26404">
                <a:moveTo>
                  <a:pt x="0" y="26404"/>
                </a:moveTo>
                <a:lnTo>
                  <a:pt x="0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13" dirty="0"/>
          </a:p>
        </p:txBody>
      </p:sp>
      <p:sp>
        <p:nvSpPr>
          <p:cNvPr id="5" name="object 5"/>
          <p:cNvSpPr/>
          <p:nvPr/>
        </p:nvSpPr>
        <p:spPr>
          <a:xfrm>
            <a:off x="2046646" y="2463961"/>
            <a:ext cx="14852" cy="0"/>
          </a:xfrm>
          <a:custGeom>
            <a:avLst/>
            <a:gdLst/>
            <a:ahLst/>
            <a:cxnLst/>
            <a:rect l="l" t="t" r="r" b="b"/>
            <a:pathLst>
              <a:path w="26404">
                <a:moveTo>
                  <a:pt x="0" y="0"/>
                </a:moveTo>
                <a:lnTo>
                  <a:pt x="26404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13" dirty="0"/>
          </a:p>
        </p:txBody>
      </p:sp>
      <p:sp>
        <p:nvSpPr>
          <p:cNvPr id="6" name="object 6"/>
          <p:cNvSpPr/>
          <p:nvPr/>
        </p:nvSpPr>
        <p:spPr>
          <a:xfrm>
            <a:off x="4885697" y="2979265"/>
            <a:ext cx="1273967" cy="0"/>
          </a:xfrm>
          <a:custGeom>
            <a:avLst/>
            <a:gdLst/>
            <a:ahLst/>
            <a:cxnLst/>
            <a:rect l="l" t="t" r="r" b="b"/>
            <a:pathLst>
              <a:path w="2264829">
                <a:moveTo>
                  <a:pt x="0" y="0"/>
                </a:moveTo>
                <a:lnTo>
                  <a:pt x="2264829" y="0"/>
                </a:lnTo>
              </a:path>
            </a:pathLst>
          </a:custGeom>
          <a:ln w="974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13" dirty="0"/>
          </a:p>
        </p:txBody>
      </p:sp>
      <p:sp>
        <p:nvSpPr>
          <p:cNvPr id="9" name="object 9"/>
          <p:cNvSpPr txBox="1"/>
          <p:nvPr/>
        </p:nvSpPr>
        <p:spPr>
          <a:xfrm>
            <a:off x="7001663" y="5229016"/>
            <a:ext cx="62150" cy="109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44"/>
            <a:r>
              <a:rPr sz="67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675" dirty="0">
              <a:latin typeface="Arial"/>
              <a:cs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834106" y="2204069"/>
          <a:ext cx="5961926" cy="236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</a:pPr>
                      <a:r>
                        <a:rPr sz="1400" b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C</a:t>
                      </a:r>
                      <a:r>
                        <a:rPr sz="1400" b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O</a:t>
                      </a:r>
                      <a:r>
                        <a:rPr sz="1400" b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N</a:t>
                      </a:r>
                      <a:r>
                        <a:rPr sz="1400" b="0" spc="-1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T</a:t>
                      </a:r>
                      <a:r>
                        <a:rPr sz="1400" b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ACT</a:t>
                      </a:r>
                      <a:endParaRPr sz="14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 algn="l">
                        <a:lnSpc>
                          <a:spcPct val="100000"/>
                        </a:lnSpc>
                      </a:pPr>
                      <a:r>
                        <a:rPr sz="1400" b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T</a:t>
                      </a:r>
                      <a:r>
                        <a:rPr sz="1400" b="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I</a:t>
                      </a:r>
                      <a:r>
                        <a:rPr sz="1400" b="0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TLE</a:t>
                      </a:r>
                      <a:endParaRPr sz="14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845" algn="ctr">
                        <a:lnSpc>
                          <a:spcPct val="100000"/>
                        </a:lnSpc>
                      </a:pPr>
                      <a:r>
                        <a:rPr sz="1400" b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E</a:t>
                      </a:r>
                      <a:r>
                        <a:rPr sz="1400" b="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M</a:t>
                      </a:r>
                      <a:r>
                        <a:rPr sz="1400" b="0" spc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A</a:t>
                      </a:r>
                      <a:r>
                        <a:rPr sz="1400" b="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I</a:t>
                      </a:r>
                      <a:r>
                        <a:rPr sz="1400" b="0" spc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L</a:t>
                      </a:r>
                      <a:endParaRPr sz="14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400" b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PH</a:t>
                      </a:r>
                      <a:r>
                        <a:rPr sz="1400" b="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O</a:t>
                      </a:r>
                      <a:r>
                        <a:rPr sz="1400" b="0" spc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Arial"/>
                        </a:rPr>
                        <a:t>NE</a:t>
                      </a:r>
                      <a:endParaRPr sz="14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 panose="020F0502020204030204" pitchFamily="34" charset="0"/>
                          <a:cs typeface="Arial"/>
                        </a:rPr>
                        <a:t>C</a:t>
                      </a:r>
                      <a:r>
                        <a:rPr sz="1200" b="0" spc="-10" dirty="0">
                          <a:latin typeface="Calibri" panose="020F0502020204030204" pitchFamily="34" charset="0"/>
                          <a:cs typeface="Arial"/>
                        </a:rPr>
                        <a:t>h</a:t>
                      </a:r>
                      <a:r>
                        <a:rPr sz="1200" b="0" spc="5" dirty="0">
                          <a:latin typeface="Calibri" panose="020F0502020204030204" pitchFamily="34" charset="0"/>
                          <a:cs typeface="Arial"/>
                        </a:rPr>
                        <a:t>r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istin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e</a:t>
                      </a:r>
                      <a:r>
                        <a:rPr sz="1200" b="0" spc="-10" dirty="0"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Mun</a:t>
                      </a:r>
                      <a:r>
                        <a:rPr sz="1200" b="0" spc="5" dirty="0">
                          <a:latin typeface="Calibri" panose="020F0502020204030204" pitchFamily="34" charset="0"/>
                          <a:cs typeface="Arial"/>
                        </a:rPr>
                        <a:t>r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o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e</a:t>
                      </a:r>
                      <a:endParaRPr sz="12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 panose="020F0502020204030204" pitchFamily="34" charset="0"/>
                          <a:cs typeface="Arial"/>
                        </a:rPr>
                        <a:t>S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ma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ll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B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u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si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ne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ss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S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pe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ci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a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list</a:t>
                      </a:r>
                      <a:endParaRPr sz="12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200" b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A</a:t>
                      </a:r>
                      <a:r>
                        <a:rPr sz="1200" b="0" spc="5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RC</a:t>
                      </a:r>
                      <a:r>
                        <a:rPr sz="1200" b="0" spc="-5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-</a:t>
                      </a:r>
                      <a:r>
                        <a:rPr sz="1200" b="0" spc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S</a:t>
                      </a:r>
                      <a:r>
                        <a:rPr sz="1200" b="0" spc="-5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m</a:t>
                      </a:r>
                      <a:r>
                        <a:rPr sz="1200" b="0" spc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a</a:t>
                      </a:r>
                      <a:r>
                        <a:rPr sz="1200" b="0" spc="5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ll</a:t>
                      </a:r>
                      <a:r>
                        <a:rPr sz="1200" b="0" spc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Bus</a:t>
                      </a:r>
                      <a:r>
                        <a:rPr sz="1200" b="0" spc="5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i</a:t>
                      </a:r>
                      <a:r>
                        <a:rPr sz="1200" b="0" spc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ness</a:t>
                      </a:r>
                      <a:r>
                        <a:rPr sz="1200" b="0" spc="-5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@m</a:t>
                      </a:r>
                      <a:r>
                        <a:rPr sz="1200" b="0" spc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a</a:t>
                      </a:r>
                      <a:r>
                        <a:rPr sz="1200" b="0" spc="5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il</a:t>
                      </a:r>
                      <a:r>
                        <a:rPr sz="1200" b="0" spc="-1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.</a:t>
                      </a:r>
                      <a:r>
                        <a:rPr sz="1200" b="0" spc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nasa</a:t>
                      </a:r>
                      <a:r>
                        <a:rPr sz="1200" b="0" spc="-1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.</a:t>
                      </a:r>
                      <a:r>
                        <a:rPr sz="1200" b="0" spc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  <a:hlinkClick r:id="rId2"/>
                        </a:rPr>
                        <a:t>gov</a:t>
                      </a:r>
                      <a:endParaRPr sz="12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650-604-4695</a:t>
                      </a:r>
                      <a:endParaRPr sz="12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 panose="020F0502020204030204" pitchFamily="34" charset="0"/>
                          <a:cs typeface="Arial"/>
                        </a:rPr>
                        <a:t>C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a</a:t>
                      </a:r>
                      <a:r>
                        <a:rPr sz="1200" b="0" spc="5" dirty="0">
                          <a:latin typeface="Calibri" panose="020F0502020204030204" pitchFamily="34" charset="0"/>
                          <a:cs typeface="Arial"/>
                        </a:rPr>
                        <a:t>r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olin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a</a:t>
                      </a:r>
                      <a:r>
                        <a:rPr sz="1200" b="0" spc="-10" dirty="0"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B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lak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e</a:t>
                      </a:r>
                      <a:endParaRPr sz="12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 panose="020F0502020204030204" pitchFamily="34" charset="0"/>
                          <a:cs typeface="Arial"/>
                        </a:rPr>
                        <a:t>S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ma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ll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B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u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si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ne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ss</a:t>
                      </a:r>
                      <a:r>
                        <a:rPr sz="1200" b="0" spc="-30" dirty="0"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1200" b="0" spc="-160" dirty="0">
                          <a:latin typeface="Calibri" panose="020F0502020204030204" pitchFamily="34" charset="0"/>
                          <a:cs typeface="Arial"/>
                        </a:rPr>
                        <a:t>T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e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c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hn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ic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a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l</a:t>
                      </a:r>
                      <a:r>
                        <a:rPr sz="1200" b="0" spc="-80" dirty="0"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A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d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vis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o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r</a:t>
                      </a:r>
                      <a:endParaRPr sz="12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c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aro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li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na.b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l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a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k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e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@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na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s</a:t>
                      </a: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a.go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  <a:hlinkClick r:id="rId3"/>
                        </a:rPr>
                        <a:t>v</a:t>
                      </a:r>
                      <a:endParaRPr sz="12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200" b="0" spc="-5" dirty="0">
                          <a:latin typeface="Calibri" panose="020F0502020204030204" pitchFamily="34" charset="0"/>
                          <a:cs typeface="Arial"/>
                        </a:rPr>
                        <a:t>650-604-0893</a:t>
                      </a:r>
                      <a:endParaRPr sz="12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Aaron</a:t>
                      </a:r>
                      <a:r>
                        <a:rPr lang="en-US" sz="1200" b="0" u="non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Parra</a:t>
                      </a:r>
                      <a:endParaRPr lang="en-US" sz="1200" b="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 panose="020F0502020204030204" pitchFamily="34" charset="0"/>
                          <a:cs typeface="Arial"/>
                        </a:rPr>
                        <a:t>SBA</a:t>
                      </a:r>
                      <a:r>
                        <a:rPr sz="1200" b="0" spc="-80" dirty="0">
                          <a:latin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sz="1200" b="0" spc="0" dirty="0">
                          <a:latin typeface="Calibri" panose="020F0502020204030204" pitchFamily="34" charset="0"/>
                          <a:cs typeface="Arial"/>
                        </a:rPr>
                        <a:t>PCR</a:t>
                      </a:r>
                      <a:endParaRPr sz="1200" b="0" dirty="0"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indent="0"/>
                      <a:r>
                        <a:rPr lang="en-US" sz="1200" b="0" u="sng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aaron.parra@sba.gov</a:t>
                      </a:r>
                      <a:endParaRPr lang="en-US" sz="12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solidFill>
                            <a:srgbClr val="1F497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818-552-3297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Carol  Carroll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Competition Advocate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4"/>
                        </a:rPr>
                        <a:t>carol.w.carroll@nasa.gov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650-604- 5068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Kelly Kaplan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Procurement Officer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5"/>
                        </a:rPr>
                        <a:t>kelly.g.kaplan@nasa.gov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650-604-5814 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0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459" y="4592789"/>
            <a:ext cx="8572475" cy="104073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cs typeface="Arial Black"/>
              </a:rPr>
              <a:t>State of Small Business at NASA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55134" y="5615679"/>
            <a:ext cx="6400800" cy="679173"/>
          </a:xfrm>
        </p:spPr>
        <p:txBody>
          <a:bodyPr>
            <a:noAutofit/>
          </a:bodyPr>
          <a:lstStyle/>
          <a:p>
            <a:pPr algn="r"/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Glenn A. Delgado</a:t>
            </a:r>
          </a:p>
          <a:p>
            <a:pPr algn="r"/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Associate Administrator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07534" y="5592960"/>
            <a:ext cx="6400800" cy="67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958348" y="6505802"/>
            <a:ext cx="2997585" cy="25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March 8, 2018</a:t>
            </a:r>
          </a:p>
        </p:txBody>
      </p:sp>
    </p:spTree>
    <p:extLst>
      <p:ext uri="{BB962C8B-B14F-4D97-AF65-F5344CB8AC3E}">
        <p14:creationId xmlns:p14="http://schemas.microsoft.com/office/powerpoint/2010/main" val="231144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5FE442-9C94-4457-ADD8-BE3718C37340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272833" y="1595438"/>
          <a:ext cx="3657600" cy="1711325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117881941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1840772163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5652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DOLLARS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$16,489,553,702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3328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BUSINESS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$2,720,775,694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145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$1,275,401,438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2233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$724,853,613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925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HUBZone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$78,079,903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4336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SDVOSB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$169,109,318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98449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1878130"/>
          <a:ext cx="9144000" cy="476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74" name="Rectangle 1"/>
          <p:cNvSpPr>
            <a:spLocks noChangeArrowheads="1"/>
          </p:cNvSpPr>
          <p:nvPr/>
        </p:nvSpPr>
        <p:spPr bwMode="auto">
          <a:xfrm>
            <a:off x="5272833" y="3306341"/>
            <a:ext cx="3657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/>
              <a:t>Data generated February 20, 2018 from FPDS-NG</a:t>
            </a:r>
          </a:p>
        </p:txBody>
      </p:sp>
      <p:sp>
        <p:nvSpPr>
          <p:cNvPr id="6175" name="Title 2"/>
          <p:cNvSpPr>
            <a:spLocks noGrp="1"/>
          </p:cNvSpPr>
          <p:nvPr>
            <p:ph type="title"/>
          </p:nvPr>
        </p:nvSpPr>
        <p:spPr>
          <a:xfrm>
            <a:off x="0" y="230187"/>
            <a:ext cx="9080946" cy="1110295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NASA Agency Small Business Metrics</a:t>
            </a:r>
            <a:br>
              <a:rPr lang="en-US" altLang="en-US" sz="2400" dirty="0"/>
            </a:br>
            <a:r>
              <a:rPr lang="en-US" altLang="en-US" sz="2400" dirty="0"/>
              <a:t>FY17 Prime Goals vs. Actual Percentages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7346" y="6531526"/>
            <a:ext cx="21336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131404" y="470920"/>
            <a:ext cx="872334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81" tIns="48491" rIns="96981" bIns="48491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228B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chemeClr val="bg1"/>
                </a:solidFill>
              </a:rPr>
              <a:t>NASA Agency Small Business Metrics</a:t>
            </a:r>
            <a:br>
              <a:rPr lang="en-US" kern="0" dirty="0">
                <a:solidFill>
                  <a:schemeClr val="bg1"/>
                </a:solidFill>
              </a:rPr>
            </a:br>
            <a:r>
              <a:rPr lang="en-US" kern="0" dirty="0">
                <a:solidFill>
                  <a:schemeClr val="bg1"/>
                </a:solidFill>
              </a:rPr>
              <a:t>FY14-FY17 Comparison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62033" y="5041220"/>
          <a:ext cx="8763001" cy="1066800"/>
        </p:xfrm>
        <a:graphic>
          <a:graphicData uri="http://schemas.openxmlformats.org/drawingml/2006/table">
            <a:tbl>
              <a:tblPr/>
              <a:tblGrid>
                <a:gridCol w="1442319">
                  <a:extLst>
                    <a:ext uri="{9D8B030D-6E8A-4147-A177-3AD203B41FA5}">
                      <a16:colId xmlns:a16="http://schemas.microsoft.com/office/drawing/2014/main" val="3709075658"/>
                    </a:ext>
                  </a:extLst>
                </a:gridCol>
                <a:gridCol w="1333237">
                  <a:extLst>
                    <a:ext uri="{9D8B030D-6E8A-4147-A177-3AD203B41FA5}">
                      <a16:colId xmlns:a16="http://schemas.microsoft.com/office/drawing/2014/main" val="3909336396"/>
                    </a:ext>
                  </a:extLst>
                </a:gridCol>
                <a:gridCol w="1296876">
                  <a:extLst>
                    <a:ext uri="{9D8B030D-6E8A-4147-A177-3AD203B41FA5}">
                      <a16:colId xmlns:a16="http://schemas.microsoft.com/office/drawing/2014/main" val="1946173999"/>
                    </a:ext>
                  </a:extLst>
                </a:gridCol>
                <a:gridCol w="1563523">
                  <a:extLst>
                    <a:ext uri="{9D8B030D-6E8A-4147-A177-3AD203B41FA5}">
                      <a16:colId xmlns:a16="http://schemas.microsoft.com/office/drawing/2014/main" val="3493274387"/>
                    </a:ext>
                  </a:extLst>
                </a:gridCol>
                <a:gridCol w="1563523">
                  <a:extLst>
                    <a:ext uri="{9D8B030D-6E8A-4147-A177-3AD203B41FA5}">
                      <a16:colId xmlns:a16="http://schemas.microsoft.com/office/drawing/2014/main" val="14621403"/>
                    </a:ext>
                  </a:extLst>
                </a:gridCol>
                <a:gridCol w="1563523">
                  <a:extLst>
                    <a:ext uri="{9D8B030D-6E8A-4147-A177-3AD203B41FA5}">
                      <a16:colId xmlns:a16="http://schemas.microsoft.com/office/drawing/2014/main" val="720020330"/>
                    </a:ext>
                  </a:extLst>
                </a:gridCol>
              </a:tblGrid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412037"/>
                  </a:ext>
                </a:extLst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$2,756,640,377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$2,492,259,589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$2,498,551,080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$2,666,446,582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$2,720,775,694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6351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Subcontracting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$2,319,724,401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$2,322,525,808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$2,439,408,283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$2,587,358,226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$2,810,378,010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297077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$5,076,364,778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$4,814,785,397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$4,937,959,363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$5,253,804,808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$5,531,153,704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91538"/>
                  </a:ext>
                </a:extLst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Spend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$12,733,636,452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$13,597,154,582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$14,417,976,809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$15,993,717,656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$16,489,553,702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396116"/>
                  </a:ext>
                </a:extLst>
              </a:tr>
            </a:tbl>
          </a:graphicData>
        </a:graphic>
      </p:graphicFrame>
      <p:graphicFrame>
        <p:nvGraphicFramePr>
          <p:cNvPr id="8240" name="Chart 8"/>
          <p:cNvGraphicFramePr>
            <a:graphicFrameLocks/>
          </p:cNvGraphicFramePr>
          <p:nvPr>
            <p:extLst/>
          </p:nvPr>
        </p:nvGraphicFramePr>
        <p:xfrm>
          <a:off x="970385" y="1465926"/>
          <a:ext cx="7106816" cy="357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hart" r:id="rId3" imgW="8870449" imgH="4145639" progId="Excel.Chart.8">
                  <p:embed/>
                </p:oleObj>
              </mc:Choice>
              <mc:Fallback>
                <p:oleObj name="Chart" r:id="rId3" imgW="8870449" imgH="41456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85" y="1465926"/>
                        <a:ext cx="7106816" cy="35752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1404" y="6108020"/>
            <a:ext cx="3910012" cy="57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050" dirty="0"/>
              <a:t>Prime Data generated February 20, 2018 from FPDS-NG</a:t>
            </a:r>
          </a:p>
          <a:p>
            <a:pPr>
              <a:defRPr/>
            </a:pPr>
            <a:r>
              <a:rPr lang="en-US" altLang="en-US" sz="1050" dirty="0"/>
              <a:t>Subcontracting Data generated February 12, 2018 from eSRS</a:t>
            </a:r>
          </a:p>
          <a:p>
            <a:pPr>
              <a:defRPr/>
            </a:pPr>
            <a:endParaRPr lang="en-US" sz="10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NASA WOSB Small Business Metrics</a:t>
            </a:r>
            <a:br>
              <a:rPr lang="en-US" sz="2800" dirty="0"/>
            </a:br>
            <a:r>
              <a:rPr lang="en-US" sz="2800" dirty="0"/>
              <a:t>FY14-F17 Comparison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59616" y="1503485"/>
          <a:ext cx="8424767" cy="389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59616" y="5516005"/>
          <a:ext cx="8424767" cy="640080"/>
        </p:xfrm>
        <a:graphic>
          <a:graphicData uri="http://schemas.openxmlformats.org/drawingml/2006/table">
            <a:tbl>
              <a:tblPr/>
              <a:tblGrid>
                <a:gridCol w="1635476">
                  <a:extLst>
                    <a:ext uri="{9D8B030D-6E8A-4147-A177-3AD203B41FA5}">
                      <a16:colId xmlns:a16="http://schemas.microsoft.com/office/drawing/2014/main" val="3709075658"/>
                    </a:ext>
                  </a:extLst>
                </a:gridCol>
                <a:gridCol w="1470555">
                  <a:extLst>
                    <a:ext uri="{9D8B030D-6E8A-4147-A177-3AD203B41FA5}">
                      <a16:colId xmlns:a16="http://schemas.microsoft.com/office/drawing/2014/main" val="1946173999"/>
                    </a:ext>
                  </a:extLst>
                </a:gridCol>
                <a:gridCol w="1772912">
                  <a:extLst>
                    <a:ext uri="{9D8B030D-6E8A-4147-A177-3AD203B41FA5}">
                      <a16:colId xmlns:a16="http://schemas.microsoft.com/office/drawing/2014/main" val="3493274387"/>
                    </a:ext>
                  </a:extLst>
                </a:gridCol>
                <a:gridCol w="1772912">
                  <a:extLst>
                    <a:ext uri="{9D8B030D-6E8A-4147-A177-3AD203B41FA5}">
                      <a16:colId xmlns:a16="http://schemas.microsoft.com/office/drawing/2014/main" val="14621403"/>
                    </a:ext>
                  </a:extLst>
                </a:gridCol>
                <a:gridCol w="1772912">
                  <a:extLst>
                    <a:ext uri="{9D8B030D-6E8A-4147-A177-3AD203B41FA5}">
                      <a16:colId xmlns:a16="http://schemas.microsoft.com/office/drawing/2014/main" val="720020330"/>
                    </a:ext>
                  </a:extLst>
                </a:gridCol>
              </a:tblGrid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412037"/>
                  </a:ext>
                </a:extLst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$448,505,496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$493,206,056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$647,981,573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$724,853,613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6351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Subcontracting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$573,190,967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$608,048,392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$704,025,436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$682,241,050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29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76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NASA SDVOSB Small Business Metrics</a:t>
            </a:r>
            <a:br>
              <a:rPr lang="en-US" sz="2800" dirty="0"/>
            </a:br>
            <a:r>
              <a:rPr lang="en-US" sz="2800" dirty="0"/>
              <a:t>FY14-F17 Comparison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59616" y="5498420"/>
          <a:ext cx="8424767" cy="640080"/>
        </p:xfrm>
        <a:graphic>
          <a:graphicData uri="http://schemas.openxmlformats.org/drawingml/2006/table">
            <a:tbl>
              <a:tblPr/>
              <a:tblGrid>
                <a:gridCol w="1635476">
                  <a:extLst>
                    <a:ext uri="{9D8B030D-6E8A-4147-A177-3AD203B41FA5}">
                      <a16:colId xmlns:a16="http://schemas.microsoft.com/office/drawing/2014/main" val="3709075658"/>
                    </a:ext>
                  </a:extLst>
                </a:gridCol>
                <a:gridCol w="1470555">
                  <a:extLst>
                    <a:ext uri="{9D8B030D-6E8A-4147-A177-3AD203B41FA5}">
                      <a16:colId xmlns:a16="http://schemas.microsoft.com/office/drawing/2014/main" val="1946173999"/>
                    </a:ext>
                  </a:extLst>
                </a:gridCol>
                <a:gridCol w="1772912">
                  <a:extLst>
                    <a:ext uri="{9D8B030D-6E8A-4147-A177-3AD203B41FA5}">
                      <a16:colId xmlns:a16="http://schemas.microsoft.com/office/drawing/2014/main" val="3493274387"/>
                    </a:ext>
                  </a:extLst>
                </a:gridCol>
                <a:gridCol w="1772912">
                  <a:extLst>
                    <a:ext uri="{9D8B030D-6E8A-4147-A177-3AD203B41FA5}">
                      <a16:colId xmlns:a16="http://schemas.microsoft.com/office/drawing/2014/main" val="14621403"/>
                    </a:ext>
                  </a:extLst>
                </a:gridCol>
                <a:gridCol w="1772912">
                  <a:extLst>
                    <a:ext uri="{9D8B030D-6E8A-4147-A177-3AD203B41FA5}">
                      <a16:colId xmlns:a16="http://schemas.microsoft.com/office/drawing/2014/main" val="720020330"/>
                    </a:ext>
                  </a:extLst>
                </a:gridCol>
              </a:tblGrid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412037"/>
                  </a:ext>
                </a:extLst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$78,097,211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$102,953,179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$137,881,363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$169,109,318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6351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Subcontracting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$170,540,532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$201,194,277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$194,421,895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$237,143,365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297077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59617" y="1518020"/>
          <a:ext cx="8424766" cy="39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19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459" y="4592789"/>
            <a:ext cx="8572475" cy="104073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cs typeface="Arial Black"/>
              </a:rPr>
              <a:t>Current Agency and ARC Metrics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55134" y="5615679"/>
            <a:ext cx="6400800" cy="679173"/>
          </a:xfrm>
        </p:spPr>
        <p:txBody>
          <a:bodyPr>
            <a:noAutofit/>
          </a:bodyPr>
          <a:lstStyle/>
          <a:p>
            <a:pPr algn="r"/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As of March 7, 2018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07534" y="5592960"/>
            <a:ext cx="6400800" cy="67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958348" y="6505802"/>
            <a:ext cx="2997585" cy="25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49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ace">
      <a:dk1>
        <a:sysClr val="windowText" lastClr="000000"/>
      </a:dk1>
      <a:lt1>
        <a:sysClr val="window" lastClr="FFFFFF"/>
      </a:lt1>
      <a:dk2>
        <a:srgbClr val="3987EB"/>
      </a:dk2>
      <a:lt2>
        <a:srgbClr val="EEECE1"/>
      </a:lt2>
      <a:accent1>
        <a:srgbClr val="D4A328"/>
      </a:accent1>
      <a:accent2>
        <a:srgbClr val="DD2B30"/>
      </a:accent2>
      <a:accent3>
        <a:srgbClr val="4EB155"/>
      </a:accent3>
      <a:accent4>
        <a:srgbClr val="BCB5B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rk Colorful v3 final- [Read-Only]" id="{6CFB7BFC-87CA-4EA4-890C-A6EBCF647F85}" vid="{D7B07453-6B48-4D40-9C1E-00CF9C8EFBE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rk Colorful v3 final- [Read-Only]" id="{6CFB7BFC-87CA-4EA4-890C-A6EBCF647F85}" vid="{4A48B3D7-7FD3-4E93-BFB2-034A30D14F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4.3.2017_Job ID 245103_FY16 New OSBP Powerpoint Template_FINAL</Template>
  <TotalTime>1100</TotalTime>
  <Words>1243</Words>
  <Application>Microsoft Office PowerPoint</Application>
  <PresentationFormat>On-screen Show (4:3)</PresentationFormat>
  <Paragraphs>299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MS PGothic</vt:lpstr>
      <vt:lpstr>Arial</vt:lpstr>
      <vt:lpstr>Arial Black</vt:lpstr>
      <vt:lpstr>Arial Narrow</vt:lpstr>
      <vt:lpstr>Calibri</vt:lpstr>
      <vt:lpstr>Franklin Gothic Book</vt:lpstr>
      <vt:lpstr>Times New Roman</vt:lpstr>
      <vt:lpstr>Wingdings</vt:lpstr>
      <vt:lpstr>Office Theme</vt:lpstr>
      <vt:lpstr>Custom Design</vt:lpstr>
      <vt:lpstr>Chart</vt:lpstr>
      <vt:lpstr>Document</vt:lpstr>
      <vt:lpstr>ARC Small Business Office </vt:lpstr>
      <vt:lpstr>Agenda</vt:lpstr>
      <vt:lpstr>Important Points Of Contact at ARC</vt:lpstr>
      <vt:lpstr>State of Small Business at NASA</vt:lpstr>
      <vt:lpstr>NASA Agency Small Business Metrics FY17 Prime Goals vs. Actual Percentages</vt:lpstr>
      <vt:lpstr>PowerPoint Presentation</vt:lpstr>
      <vt:lpstr>NASA WOSB Small Business Metrics FY14-F17 Comparison</vt:lpstr>
      <vt:lpstr>NASA SDVOSB Small Business Metrics FY14-F17 Comparison</vt:lpstr>
      <vt:lpstr>Current Agency and ARC Metrics</vt:lpstr>
      <vt:lpstr>NASA Agency February FY18  Prime Goals vs. Actual Percentages Data generated March 7, 2018 from FPDS-NG</vt:lpstr>
      <vt:lpstr>ARC February FY18  Prime Goals vs. Actual Percentages Data generated March 7, 2018 from FPDS-NG</vt:lpstr>
      <vt:lpstr>Upcoming Outreach Events</vt:lpstr>
      <vt:lpstr>FY18 Mandatory Events &amp; Meetings</vt:lpstr>
      <vt:lpstr>FY18 Socioeconomic Outreach Events</vt:lpstr>
      <vt:lpstr>ARC SBS April Outreach Event</vt:lpstr>
      <vt:lpstr>Small Business Month “May 2018”</vt:lpstr>
      <vt:lpstr>Small Business Month May 2018</vt:lpstr>
      <vt:lpstr>The Tabi Hour: Learning Series: Webinar &amp; Podcast Mentor-Protégé Program Comparison Presenter: Tabisa Taliwaku Kalisa</vt:lpstr>
      <vt:lpstr>Small Business Learning Series: Webinar Schedule</vt:lpstr>
      <vt:lpstr>Small Business Learning Series: Webinar</vt:lpstr>
      <vt:lpstr>Small Business Learning Series: Podcast</vt:lpstr>
      <vt:lpstr>Federal Agencies with Mentor-Protégé Programs</vt:lpstr>
      <vt:lpstr>NASA and SBA Mentor-Protégé Program (MPP) Comparison</vt:lpstr>
      <vt:lpstr>NASA Ames Small Business Office 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AFRC SBS Council Meeting</dc:title>
  <dc:creator>Grey, Christopher J. (HQ-ZA000)[Salmon Group, Inc.]</dc:creator>
  <cp:lastModifiedBy>srasmussen@CRITICALREALM.local</cp:lastModifiedBy>
  <cp:revision>102</cp:revision>
  <cp:lastPrinted>2017-08-03T13:52:20Z</cp:lastPrinted>
  <dcterms:created xsi:type="dcterms:W3CDTF">2017-07-26T15:42:14Z</dcterms:created>
  <dcterms:modified xsi:type="dcterms:W3CDTF">2018-04-04T21:52:33Z</dcterms:modified>
</cp:coreProperties>
</file>